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Platypi Medium"/>
      <p:regular r:id="rId17"/>
    </p:embeddedFont>
    <p:embeddedFont>
      <p:font typeface="Platypi Medium"/>
      <p:regular r:id="rId18"/>
    </p:embeddedFont>
    <p:embeddedFont>
      <p:font typeface="Platypi Medium"/>
      <p:regular r:id="rId19"/>
    </p:embeddedFont>
    <p:embeddedFont>
      <p:font typeface="Platypi Medium"/>
      <p:regular r:id="rId20"/>
    </p:embeddedFont>
    <p:embeddedFont>
      <p:font typeface="Source Serif 4"/>
      <p:regular r:id="rId21"/>
    </p:embeddedFont>
    <p:embeddedFont>
      <p:font typeface="Source Serif 4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svg"/><Relationship Id="rId4" Type="http://schemas.openxmlformats.org/officeDocument/2006/relationships/image" Target="../media/image-10-4.png"/><Relationship Id="rId5" Type="http://schemas.openxmlformats.org/officeDocument/2006/relationships/image" Target="../media/image-10-5.svg"/><Relationship Id="rId6" Type="http://schemas.openxmlformats.org/officeDocument/2006/relationships/image" Target="../media/image-10-6.png"/><Relationship Id="rId7" Type="http://schemas.openxmlformats.org/officeDocument/2006/relationships/image" Target="../media/image-10-7.svg"/><Relationship Id="rId8" Type="http://schemas.openxmlformats.org/officeDocument/2006/relationships/slideLayout" Target="../slideLayouts/slideLayout11.xml"/><Relationship Id="rId9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svg"/><Relationship Id="rId3" Type="http://schemas.openxmlformats.org/officeDocument/2006/relationships/image" Target="../media/image-6-3.png"/><Relationship Id="rId4" Type="http://schemas.openxmlformats.org/officeDocument/2006/relationships/image" Target="../media/image-6-4.svg"/><Relationship Id="rId5" Type="http://schemas.openxmlformats.org/officeDocument/2006/relationships/image" Target="../media/image-6-5.png"/><Relationship Id="rId6" Type="http://schemas.openxmlformats.org/officeDocument/2006/relationships/image" Target="../media/image-6-6.svg"/><Relationship Id="rId7" Type="http://schemas.openxmlformats.org/officeDocument/2006/relationships/image" Target="../media/image-6-7.png"/><Relationship Id="rId8" Type="http://schemas.openxmlformats.org/officeDocument/2006/relationships/image" Target="../media/image-6-8.svg"/><Relationship Id="rId9" Type="http://schemas.openxmlformats.org/officeDocument/2006/relationships/image" Target="../media/image-6-9.png"/><Relationship Id="rId10" Type="http://schemas.openxmlformats.org/officeDocument/2006/relationships/image" Target="../media/image-6-10.svg"/><Relationship Id="rId11" Type="http://schemas.openxmlformats.org/officeDocument/2006/relationships/image" Target="../media/image-6-11.png"/><Relationship Id="rId12" Type="http://schemas.openxmlformats.org/officeDocument/2006/relationships/image" Target="../media/image-6-12.svg"/><Relationship Id="rId13" Type="http://schemas.openxmlformats.org/officeDocument/2006/relationships/slideLayout" Target="../slideLayouts/slideLayout7.xml"/><Relationship Id="rId1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slideLayout" Target="../slideLayouts/slideLayout9.xml"/><Relationship Id="rId6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227427"/>
            <a:ext cx="640627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Department Operation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27636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Comprehensive operational analytics for organization-wide insights into workforce, budget, and projects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9975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Project Success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1948696"/>
            <a:ext cx="3664744" cy="2940010"/>
          </a:xfrm>
          <a:prstGeom prst="roundRect">
            <a:avLst>
              <a:gd name="adj" fmla="val 1157"/>
            </a:avLst>
          </a:prstGeom>
          <a:solidFill>
            <a:srgbClr val="F9F7F7"/>
          </a:solidFill>
          <a:ln/>
        </p:spPr>
      </p:sp>
      <p:sp>
        <p:nvSpPr>
          <p:cNvPr id="5" name="Shape 2"/>
          <p:cNvSpPr/>
          <p:nvPr/>
        </p:nvSpPr>
        <p:spPr>
          <a:xfrm>
            <a:off x="1020604" y="2175510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3E2513"/>
          </a:solidFill>
          <a:ln/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07770" y="2362557"/>
            <a:ext cx="306110" cy="30611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020604" y="3082766"/>
            <a:ext cx="304597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Unified Data Platform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1020604" y="3573185"/>
            <a:ext cx="3211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Successfully integrated six data sources into cohesive semantic model</a:t>
            </a:r>
            <a:endParaRPr lang="en-US" sz="1750" dirty="0"/>
          </a:p>
        </p:txBody>
      </p:sp>
      <p:sp>
        <p:nvSpPr>
          <p:cNvPr id="9" name="Shape 5"/>
          <p:cNvSpPr/>
          <p:nvPr/>
        </p:nvSpPr>
        <p:spPr>
          <a:xfrm>
            <a:off x="4685348" y="1948696"/>
            <a:ext cx="3664863" cy="2940010"/>
          </a:xfrm>
          <a:prstGeom prst="roundRect">
            <a:avLst>
              <a:gd name="adj" fmla="val 1157"/>
            </a:avLst>
          </a:prstGeom>
          <a:solidFill>
            <a:srgbClr val="F9F7F7"/>
          </a:solidFill>
          <a:ln/>
        </p:spPr>
      </p:sp>
      <p:sp>
        <p:nvSpPr>
          <p:cNvPr id="10" name="Shape 6"/>
          <p:cNvSpPr/>
          <p:nvPr/>
        </p:nvSpPr>
        <p:spPr>
          <a:xfrm>
            <a:off x="4912162" y="2175510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3E2513"/>
          </a:solidFill>
          <a:ln/>
        </p:spPr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99328" y="2362557"/>
            <a:ext cx="306110" cy="306110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4912162" y="30827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Actionable Insights</a:t>
            </a:r>
            <a:endParaRPr lang="en-US" sz="2200" dirty="0"/>
          </a:p>
        </p:txBody>
      </p:sp>
      <p:sp>
        <p:nvSpPr>
          <p:cNvPr id="13" name="Text 8"/>
          <p:cNvSpPr/>
          <p:nvPr/>
        </p:nvSpPr>
        <p:spPr>
          <a:xfrm>
            <a:off x="4912162" y="3573185"/>
            <a:ext cx="32112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Comprehensive dashboards supporting strategic decision-making</a:t>
            </a:r>
            <a:endParaRPr lang="en-US" sz="1750" dirty="0"/>
          </a:p>
        </p:txBody>
      </p:sp>
      <p:sp>
        <p:nvSpPr>
          <p:cNvPr id="14" name="Shape 9"/>
          <p:cNvSpPr/>
          <p:nvPr/>
        </p:nvSpPr>
        <p:spPr>
          <a:xfrm>
            <a:off x="793790" y="5115520"/>
            <a:ext cx="7556421" cy="2214205"/>
          </a:xfrm>
          <a:prstGeom prst="roundRect">
            <a:avLst>
              <a:gd name="adj" fmla="val 1537"/>
            </a:avLst>
          </a:prstGeom>
          <a:solidFill>
            <a:srgbClr val="F9F7F7"/>
          </a:solidFill>
          <a:ln/>
        </p:spPr>
      </p:sp>
      <p:sp>
        <p:nvSpPr>
          <p:cNvPr id="15" name="Shape 10"/>
          <p:cNvSpPr/>
          <p:nvPr/>
        </p:nvSpPr>
        <p:spPr>
          <a:xfrm>
            <a:off x="1020604" y="5342334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3E2513"/>
          </a:solidFill>
          <a:ln/>
        </p:spPr>
      </p:sp>
      <p:pic>
        <p:nvPicPr>
          <p:cNvPr id="16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07770" y="5529382"/>
            <a:ext cx="306110" cy="306110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1020604" y="6249591"/>
            <a:ext cx="302668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Automated Reporting</a:t>
            </a:r>
            <a:endParaRPr lang="en-US" sz="2200" dirty="0"/>
          </a:p>
        </p:txBody>
      </p:sp>
      <p:sp>
        <p:nvSpPr>
          <p:cNvPr id="18" name="Text 12"/>
          <p:cNvSpPr/>
          <p:nvPr/>
        </p:nvSpPr>
        <p:spPr>
          <a:xfrm>
            <a:off x="1020604" y="6740009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Scheduled refresh ensures real-time operational visibility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31659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Project Overview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365534"/>
            <a:ext cx="3664744" cy="1669852"/>
          </a:xfrm>
          <a:prstGeom prst="roundRect">
            <a:avLst>
              <a:gd name="adj" fmla="val 2038"/>
            </a:avLst>
          </a:prstGeom>
          <a:solidFill>
            <a:srgbClr val="F9F7F7"/>
          </a:solidFill>
          <a:ln/>
        </p:spPr>
      </p:sp>
      <p:sp>
        <p:nvSpPr>
          <p:cNvPr id="5" name="Text 2"/>
          <p:cNvSpPr/>
          <p:nvPr/>
        </p:nvSpPr>
        <p:spPr>
          <a:xfrm>
            <a:off x="6507004" y="25923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Project Launch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07004" y="3082766"/>
            <a:ext cx="3211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Started November 16, 2025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748" y="2365534"/>
            <a:ext cx="3664863" cy="1669852"/>
          </a:xfrm>
          <a:prstGeom prst="roundRect">
            <a:avLst>
              <a:gd name="adj" fmla="val 2038"/>
            </a:avLst>
          </a:prstGeom>
          <a:solidFill>
            <a:srgbClr val="F9F7F7"/>
          </a:solidFill>
          <a:ln/>
        </p:spPr>
      </p:sp>
      <p:sp>
        <p:nvSpPr>
          <p:cNvPr id="8" name="Text 5"/>
          <p:cNvSpPr/>
          <p:nvPr/>
        </p:nvSpPr>
        <p:spPr>
          <a:xfrm>
            <a:off x="10398562" y="25923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Platform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398562" y="3082766"/>
            <a:ext cx="32112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Microsoft Fabric &amp; Power BI Desktop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4262199"/>
            <a:ext cx="7556421" cy="1306949"/>
          </a:xfrm>
          <a:prstGeom prst="roundRect">
            <a:avLst>
              <a:gd name="adj" fmla="val 2603"/>
            </a:avLst>
          </a:prstGeom>
          <a:solidFill>
            <a:srgbClr val="F9F7F7"/>
          </a:solidFill>
          <a:ln/>
        </p:spPr>
      </p:sp>
      <p:sp>
        <p:nvSpPr>
          <p:cNvPr id="11" name="Text 8"/>
          <p:cNvSpPr/>
          <p:nvPr/>
        </p:nvSpPr>
        <p:spPr>
          <a:xfrm>
            <a:off x="6507004" y="44890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Project Lead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07004" y="4979432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Individual Aspirant Data Analyst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6280190" y="5824299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Designed to provide operational overview of each department using integrated datasets and advanced analytics, enabling comprehensive departmental analysis through merged data sources.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38282" y="422910"/>
            <a:ext cx="4860727" cy="4805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750"/>
              </a:lnSpc>
              <a:buNone/>
            </a:pPr>
            <a:r>
              <a:rPr lang="en-US" sz="300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Data Integration Strategy</a:t>
            </a:r>
            <a:endParaRPr lang="en-US" sz="3000" dirty="0"/>
          </a:p>
        </p:txBody>
      </p:sp>
      <p:sp>
        <p:nvSpPr>
          <p:cNvPr id="3" name="Text 1"/>
          <p:cNvSpPr/>
          <p:nvPr/>
        </p:nvSpPr>
        <p:spPr>
          <a:xfrm>
            <a:off x="538282" y="1287780"/>
            <a:ext cx="2306955" cy="288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Source Data</a:t>
            </a:r>
            <a:endParaRPr lang="en-US" sz="1800" dirty="0"/>
          </a:p>
        </p:txBody>
      </p:sp>
      <p:sp>
        <p:nvSpPr>
          <p:cNvPr id="4" name="Text 2"/>
          <p:cNvSpPr/>
          <p:nvPr/>
        </p:nvSpPr>
        <p:spPr>
          <a:xfrm>
            <a:off x="538282" y="1729859"/>
            <a:ext cx="6589395" cy="2461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2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Six CSV files merged for unified reporting:</a:t>
            </a:r>
            <a:endParaRPr lang="en-US" sz="1200" dirty="0"/>
          </a:p>
        </p:txBody>
      </p:sp>
      <p:sp>
        <p:nvSpPr>
          <p:cNvPr id="5" name="Text 3"/>
          <p:cNvSpPr/>
          <p:nvPr/>
        </p:nvSpPr>
        <p:spPr>
          <a:xfrm>
            <a:off x="538282" y="2114312"/>
            <a:ext cx="6589395" cy="2461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00"/>
              </a:lnSpc>
              <a:buSzPct val="100000"/>
              <a:buChar char="•"/>
            </a:pPr>
            <a:r>
              <a:rPr lang="en-US" sz="12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Employee records</a:t>
            </a:r>
            <a:endParaRPr lang="en-US" sz="1200" dirty="0"/>
          </a:p>
        </p:txBody>
      </p:sp>
      <p:sp>
        <p:nvSpPr>
          <p:cNvPr id="6" name="Text 4"/>
          <p:cNvSpPr/>
          <p:nvPr/>
        </p:nvSpPr>
        <p:spPr>
          <a:xfrm>
            <a:off x="538282" y="2414230"/>
            <a:ext cx="6589395" cy="2461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00"/>
              </a:lnSpc>
              <a:buSzPct val="100000"/>
              <a:buChar char="•"/>
            </a:pPr>
            <a:r>
              <a:rPr lang="en-US" sz="12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Department information</a:t>
            </a:r>
            <a:endParaRPr lang="en-US" sz="1200" dirty="0"/>
          </a:p>
        </p:txBody>
      </p:sp>
      <p:sp>
        <p:nvSpPr>
          <p:cNvPr id="7" name="Text 5"/>
          <p:cNvSpPr/>
          <p:nvPr/>
        </p:nvSpPr>
        <p:spPr>
          <a:xfrm>
            <a:off x="538282" y="2714149"/>
            <a:ext cx="6589395" cy="2461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00"/>
              </a:lnSpc>
              <a:buSzPct val="100000"/>
              <a:buChar char="•"/>
            </a:pPr>
            <a:r>
              <a:rPr lang="en-US" sz="12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Project details</a:t>
            </a:r>
            <a:endParaRPr lang="en-US" sz="1200" dirty="0"/>
          </a:p>
        </p:txBody>
      </p:sp>
      <p:sp>
        <p:nvSpPr>
          <p:cNvPr id="8" name="Text 6"/>
          <p:cNvSpPr/>
          <p:nvPr/>
        </p:nvSpPr>
        <p:spPr>
          <a:xfrm>
            <a:off x="538282" y="3014067"/>
            <a:ext cx="6589395" cy="2461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00"/>
              </a:lnSpc>
              <a:buSzPct val="100000"/>
              <a:buChar char="•"/>
            </a:pPr>
            <a:r>
              <a:rPr lang="en-US" sz="12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Assignment data</a:t>
            </a:r>
            <a:endParaRPr lang="en-US" sz="1200" dirty="0"/>
          </a:p>
        </p:txBody>
      </p:sp>
      <p:sp>
        <p:nvSpPr>
          <p:cNvPr id="9" name="Text 7"/>
          <p:cNvSpPr/>
          <p:nvPr/>
        </p:nvSpPr>
        <p:spPr>
          <a:xfrm>
            <a:off x="538282" y="3313986"/>
            <a:ext cx="6589395" cy="2461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00"/>
              </a:lnSpc>
              <a:buSzPct val="100000"/>
              <a:buChar char="•"/>
            </a:pPr>
            <a:r>
              <a:rPr lang="en-US" sz="12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Head_Shots images for profiles</a:t>
            </a:r>
            <a:endParaRPr lang="en-US" sz="1200" dirty="0"/>
          </a:p>
        </p:txBody>
      </p:sp>
      <p:sp>
        <p:nvSpPr>
          <p:cNvPr id="10" name="Text 8"/>
          <p:cNvSpPr/>
          <p:nvPr/>
        </p:nvSpPr>
        <p:spPr>
          <a:xfrm>
            <a:off x="7510343" y="1287780"/>
            <a:ext cx="2306955" cy="288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Integration Process</a:t>
            </a:r>
            <a:endParaRPr lang="en-US" sz="1800" dirty="0"/>
          </a:p>
        </p:txBody>
      </p:sp>
      <p:sp>
        <p:nvSpPr>
          <p:cNvPr id="11" name="Text 9"/>
          <p:cNvSpPr/>
          <p:nvPr/>
        </p:nvSpPr>
        <p:spPr>
          <a:xfrm>
            <a:off x="7510343" y="1729859"/>
            <a:ext cx="6589395" cy="4922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2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Data combined using SQL queries and views in Fabric, ensuring unified structure for comprehensive reporting and analysis.</a:t>
            </a:r>
            <a:endParaRPr lang="en-US" sz="1200" dirty="0"/>
          </a:p>
        </p:txBody>
      </p:sp>
      <p:pic>
        <p:nvPicPr>
          <p:cNvPr id="1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10343" y="2395061"/>
            <a:ext cx="6589395" cy="658939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83556"/>
            <a:ext cx="658546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SQL Views Architecture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945963"/>
            <a:ext cx="4196358" cy="3499961"/>
          </a:xfrm>
          <a:prstGeom prst="roundRect">
            <a:avLst>
              <a:gd name="adj" fmla="val 972"/>
            </a:avLst>
          </a:prstGeom>
          <a:solidFill>
            <a:srgbClr val="FFFFFF"/>
          </a:solidFill>
          <a:ln w="30480">
            <a:solidFill>
              <a:srgbClr val="D8D4D4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24270" y="2976443"/>
            <a:ext cx="4135398" cy="680442"/>
          </a:xfrm>
          <a:prstGeom prst="rect">
            <a:avLst/>
          </a:prstGeom>
          <a:solidFill>
            <a:srgbClr val="F9F7F7"/>
          </a:solidFill>
          <a:ln/>
        </p:spPr>
      </p:sp>
      <p:sp>
        <p:nvSpPr>
          <p:cNvPr id="5" name="Text 3"/>
          <p:cNvSpPr/>
          <p:nvPr/>
        </p:nvSpPr>
        <p:spPr>
          <a:xfrm>
            <a:off x="2721888" y="3103959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4"/>
          <p:cNvSpPr/>
          <p:nvPr/>
        </p:nvSpPr>
        <p:spPr>
          <a:xfrm>
            <a:off x="1051084" y="38837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Department View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1051084" y="4374118"/>
            <a:ext cx="3681770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Combines employee, department, project, and assignment data with project statuses (Upcoming/Completed). Uses CTE for project_status calculation.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5216962" y="2945963"/>
            <a:ext cx="4196358" cy="3499961"/>
          </a:xfrm>
          <a:prstGeom prst="roundRect">
            <a:avLst>
              <a:gd name="adj" fmla="val 972"/>
            </a:avLst>
          </a:prstGeom>
          <a:solidFill>
            <a:srgbClr val="FFFFFF"/>
          </a:solidFill>
          <a:ln w="30480">
            <a:solidFill>
              <a:srgbClr val="D8D4D4"/>
            </a:solidFill>
            <a:prstDash val="solid"/>
          </a:ln>
        </p:spPr>
      </p:sp>
      <p:sp>
        <p:nvSpPr>
          <p:cNvPr id="9" name="Shape 7"/>
          <p:cNvSpPr/>
          <p:nvPr/>
        </p:nvSpPr>
        <p:spPr>
          <a:xfrm>
            <a:off x="5247442" y="2976443"/>
            <a:ext cx="4135398" cy="680442"/>
          </a:xfrm>
          <a:prstGeom prst="rect">
            <a:avLst/>
          </a:prstGeom>
          <a:solidFill>
            <a:srgbClr val="F9F7F7"/>
          </a:solidFill>
          <a:ln/>
        </p:spPr>
      </p:sp>
      <p:sp>
        <p:nvSpPr>
          <p:cNvPr id="10" name="Text 8"/>
          <p:cNvSpPr/>
          <p:nvPr/>
        </p:nvSpPr>
        <p:spPr>
          <a:xfrm>
            <a:off x="7145060" y="3103959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2</a:t>
            </a:r>
            <a:endParaRPr lang="en-US" sz="2650" dirty="0"/>
          </a:p>
        </p:txBody>
      </p:sp>
      <p:sp>
        <p:nvSpPr>
          <p:cNvPr id="11" name="Text 9"/>
          <p:cNvSpPr/>
          <p:nvPr/>
        </p:nvSpPr>
        <p:spPr>
          <a:xfrm>
            <a:off x="5474256" y="38837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Cost View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5474256" y="4374118"/>
            <a:ext cx="368177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Aggregates budgets, salary costs, and project costs per department, providing operational financial insights for decision-making.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9640133" y="2945963"/>
            <a:ext cx="4196358" cy="3499961"/>
          </a:xfrm>
          <a:prstGeom prst="roundRect">
            <a:avLst>
              <a:gd name="adj" fmla="val 972"/>
            </a:avLst>
          </a:prstGeom>
          <a:solidFill>
            <a:srgbClr val="FFFFFF"/>
          </a:solidFill>
          <a:ln w="30480">
            <a:solidFill>
              <a:srgbClr val="D8D4D4"/>
            </a:solidFill>
            <a:prstDash val="solid"/>
          </a:ln>
        </p:spPr>
      </p:sp>
      <p:sp>
        <p:nvSpPr>
          <p:cNvPr id="14" name="Shape 12"/>
          <p:cNvSpPr/>
          <p:nvPr/>
        </p:nvSpPr>
        <p:spPr>
          <a:xfrm>
            <a:off x="9670613" y="2976443"/>
            <a:ext cx="4135398" cy="680442"/>
          </a:xfrm>
          <a:prstGeom prst="rect">
            <a:avLst/>
          </a:prstGeom>
          <a:solidFill>
            <a:srgbClr val="F9F7F7"/>
          </a:solidFill>
          <a:ln/>
        </p:spPr>
      </p:sp>
      <p:sp>
        <p:nvSpPr>
          <p:cNvPr id="15" name="Text 13"/>
          <p:cNvSpPr/>
          <p:nvPr/>
        </p:nvSpPr>
        <p:spPr>
          <a:xfrm>
            <a:off x="11568232" y="3103959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3</a:t>
            </a:r>
            <a:endParaRPr lang="en-US" sz="2650" dirty="0"/>
          </a:p>
        </p:txBody>
      </p:sp>
      <p:sp>
        <p:nvSpPr>
          <p:cNvPr id="16" name="Text 14"/>
          <p:cNvSpPr/>
          <p:nvPr/>
        </p:nvSpPr>
        <p:spPr>
          <a:xfrm>
            <a:off x="9897427" y="3883700"/>
            <a:ext cx="321254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Semantic Model Tables</a:t>
            </a:r>
            <a:endParaRPr lang="en-US" sz="2200" dirty="0"/>
          </a:p>
        </p:txBody>
      </p:sp>
      <p:sp>
        <p:nvSpPr>
          <p:cNvPr id="17" name="Text 15"/>
          <p:cNvSpPr/>
          <p:nvPr/>
        </p:nvSpPr>
        <p:spPr>
          <a:xfrm>
            <a:off x="9897427" y="4374118"/>
            <a:ext cx="368177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Three core tables: department (view), cost (view), and Head_Shots (images) for downstream analysis.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864525"/>
            <a:ext cx="730948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Semantic Model Structure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913465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The semantic model comprises three interconnected tables enabling comprehensive analysis. Relationships connect employees, departments, projects, and headshots for seamless data flow into Power BI visualizations.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0569" y="765572"/>
            <a:ext cx="7603093" cy="6611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200"/>
              </a:lnSpc>
              <a:buNone/>
            </a:pPr>
            <a:r>
              <a:rPr lang="en-US" sz="41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Power BI Dashboard Features</a:t>
            </a:r>
            <a:endParaRPr lang="en-US" sz="41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740569" y="1849874"/>
            <a:ext cx="528876" cy="52887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40569" y="2643188"/>
            <a:ext cx="2644854" cy="330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Project Distribution</a:t>
            </a:r>
            <a:endParaRPr lang="en-US" sz="2050" dirty="0"/>
          </a:p>
        </p:txBody>
      </p:sp>
      <p:sp>
        <p:nvSpPr>
          <p:cNvPr id="5" name="Text 2"/>
          <p:cNvSpPr/>
          <p:nvPr/>
        </p:nvSpPr>
        <p:spPr>
          <a:xfrm>
            <a:off x="740569" y="3100626"/>
            <a:ext cx="6442353" cy="3384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Donut charts showing project allocation across departments</a:t>
            </a:r>
            <a:endParaRPr lang="en-US" sz="16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47359" y="1849874"/>
            <a:ext cx="528876" cy="52887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447359" y="2643188"/>
            <a:ext cx="2644854" cy="330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Financial KPIs</a:t>
            </a:r>
            <a:endParaRPr lang="en-US" sz="2050" dirty="0"/>
          </a:p>
        </p:txBody>
      </p:sp>
      <p:sp>
        <p:nvSpPr>
          <p:cNvPr id="8" name="Text 4"/>
          <p:cNvSpPr/>
          <p:nvPr/>
        </p:nvSpPr>
        <p:spPr>
          <a:xfrm>
            <a:off x="7447359" y="3100626"/>
            <a:ext cx="6442472" cy="3384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Cards displaying total capital and project budgets</a:t>
            </a:r>
            <a:endParaRPr lang="en-US" sz="16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0569" y="3862268"/>
            <a:ext cx="528876" cy="52887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40569" y="4655582"/>
            <a:ext cx="2644854" cy="330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Employee Profiles</a:t>
            </a:r>
            <a:endParaRPr lang="en-US" sz="2050" dirty="0"/>
          </a:p>
        </p:txBody>
      </p:sp>
      <p:sp>
        <p:nvSpPr>
          <p:cNvPr id="11" name="Text 6"/>
          <p:cNvSpPr/>
          <p:nvPr/>
        </p:nvSpPr>
        <p:spPr>
          <a:xfrm>
            <a:off x="740569" y="5113020"/>
            <a:ext cx="6442353" cy="3384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Headshot cards with personal details, role, and compensation</a:t>
            </a:r>
            <a:endParaRPr lang="en-US" sz="16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447359" y="3862268"/>
            <a:ext cx="528876" cy="528876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447359" y="4655582"/>
            <a:ext cx="2644854" cy="330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Dynamic Filters</a:t>
            </a:r>
            <a:endParaRPr lang="en-US" sz="2050" dirty="0"/>
          </a:p>
        </p:txBody>
      </p:sp>
      <p:sp>
        <p:nvSpPr>
          <p:cNvPr id="14" name="Text 8"/>
          <p:cNvSpPr/>
          <p:nvPr/>
        </p:nvSpPr>
        <p:spPr>
          <a:xfrm>
            <a:off x="7447359" y="5113020"/>
            <a:ext cx="6442472" cy="3384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Panels for Employee_ID, Department_Name, and Status</a:t>
            </a:r>
            <a:endParaRPr lang="en-US" sz="1650" dirty="0"/>
          </a:p>
        </p:txBody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40569" y="5874663"/>
            <a:ext cx="528876" cy="528876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740569" y="6667976"/>
            <a:ext cx="2651284" cy="330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Department Metrics</a:t>
            </a:r>
            <a:endParaRPr lang="en-US" sz="2050" dirty="0"/>
          </a:p>
        </p:txBody>
      </p:sp>
      <p:sp>
        <p:nvSpPr>
          <p:cNvPr id="17" name="Text 10"/>
          <p:cNvSpPr/>
          <p:nvPr/>
        </p:nvSpPr>
        <p:spPr>
          <a:xfrm>
            <a:off x="740569" y="7125414"/>
            <a:ext cx="6442353" cy="3384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Tables showing goals, costs, budgets, and capital</a:t>
            </a:r>
            <a:endParaRPr lang="en-US" sz="1650" dirty="0"/>
          </a:p>
        </p:txBody>
      </p:sp>
      <p:pic>
        <p:nvPicPr>
          <p:cNvPr id="18" name="Image 5" descr="preencoded.png">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447359" y="5874663"/>
            <a:ext cx="528876" cy="528876"/>
          </a:xfrm>
          <a:prstGeom prst="rect">
            <a:avLst/>
          </a:prstGeom>
        </p:spPr>
      </p:pic>
      <p:sp>
        <p:nvSpPr>
          <p:cNvPr id="19" name="Text 11"/>
          <p:cNvSpPr/>
          <p:nvPr/>
        </p:nvSpPr>
        <p:spPr>
          <a:xfrm>
            <a:off x="7447359" y="6667976"/>
            <a:ext cx="2644854" cy="330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Budget Analysis</a:t>
            </a:r>
            <a:endParaRPr lang="en-US" sz="2050" dirty="0"/>
          </a:p>
        </p:txBody>
      </p:sp>
      <p:sp>
        <p:nvSpPr>
          <p:cNvPr id="20" name="Text 12"/>
          <p:cNvSpPr/>
          <p:nvPr/>
        </p:nvSpPr>
        <p:spPr>
          <a:xfrm>
            <a:off x="7447359" y="7125414"/>
            <a:ext cx="6442472" cy="3384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Bar charts for project budgets by department and project</a:t>
            </a:r>
            <a:endParaRPr lang="en-US" sz="16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591038"/>
            <a:ext cx="567094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Key Metrics Tracked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753326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6</a:t>
            </a:r>
            <a:endParaRPr lang="en-US" sz="5850" dirty="0"/>
          </a:p>
        </p:txBody>
      </p:sp>
      <p:sp>
        <p:nvSpPr>
          <p:cNvPr id="5" name="Text 2"/>
          <p:cNvSpPr/>
          <p:nvPr/>
        </p:nvSpPr>
        <p:spPr>
          <a:xfrm>
            <a:off x="6280190" y="4785122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Data Sources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280190" y="5275540"/>
            <a:ext cx="23298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CSV files integrated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8893493" y="3753326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3</a:t>
            </a:r>
            <a:endParaRPr lang="en-US" sz="5850" dirty="0"/>
          </a:p>
        </p:txBody>
      </p:sp>
      <p:sp>
        <p:nvSpPr>
          <p:cNvPr id="8" name="Text 5"/>
          <p:cNvSpPr/>
          <p:nvPr/>
        </p:nvSpPr>
        <p:spPr>
          <a:xfrm>
            <a:off x="8893493" y="4785122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Core Tables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8893493" y="5275540"/>
            <a:ext cx="23298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In semantic model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11506795" y="3753326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2</a:t>
            </a:r>
            <a:endParaRPr lang="en-US" sz="5850" dirty="0"/>
          </a:p>
        </p:txBody>
      </p:sp>
      <p:sp>
        <p:nvSpPr>
          <p:cNvPr id="11" name="Text 8"/>
          <p:cNvSpPr/>
          <p:nvPr/>
        </p:nvSpPr>
        <p:spPr>
          <a:xfrm>
            <a:off x="11506795" y="4785122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SQL Views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1506795" y="5275540"/>
            <a:ext cx="23298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Department &amp; Cost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47462"/>
            <a:ext cx="695110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Automated Data Pipeline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1809869"/>
            <a:ext cx="6521410" cy="90725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020604" y="294393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Data Sources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1020604" y="3434358"/>
            <a:ext cx="606778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Six CSV files with employee, department, and project data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1809869"/>
            <a:ext cx="6521410" cy="90725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542014" y="294393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Data Flow Gen2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7542014" y="3434358"/>
            <a:ext cx="606778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Automated transformation and loading process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4386977"/>
            <a:ext cx="6521410" cy="90725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020604" y="552104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Scheduled Refresh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1020604" y="6011466"/>
            <a:ext cx="606778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Maintains up-to-date reporting across Power BI</a:t>
            </a:r>
            <a:endParaRPr lang="en-US" sz="17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4386977"/>
            <a:ext cx="6521410" cy="907256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542014" y="552104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Live Dashboards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7542014" y="6011466"/>
            <a:ext cx="606778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Real-time insights and visualizations</a:t>
            </a:r>
            <a:endParaRPr lang="en-US" sz="1750" dirty="0"/>
          </a:p>
        </p:txBody>
      </p:sp>
      <p:sp>
        <p:nvSpPr>
          <p:cNvPr id="15" name="Text 9"/>
          <p:cNvSpPr/>
          <p:nvPr/>
        </p:nvSpPr>
        <p:spPr>
          <a:xfrm>
            <a:off x="793790" y="6856333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One data pipeline ensures scheduled refresh using Data Flow Gen2 and the semantic model for continuous data availability.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92612"/>
            <a:ext cx="617672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Key Insights &amp; Impact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168366"/>
            <a:ext cx="4071104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Comprehensive Analysis</a:t>
            </a:r>
            <a:endParaRPr lang="en-US" sz="2650" dirty="0"/>
          </a:p>
        </p:txBody>
      </p:sp>
      <p:sp>
        <p:nvSpPr>
          <p:cNvPr id="4" name="Text 2"/>
          <p:cNvSpPr/>
          <p:nvPr/>
        </p:nvSpPr>
        <p:spPr>
          <a:xfrm>
            <a:off x="793790" y="2820472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Departmental financial health monitoring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262670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Employee compensation tracking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3704868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Project execution oversight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4147066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Resource allocation optimization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4736783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Decision Support</a:t>
            </a:r>
            <a:endParaRPr lang="en-US" sz="2650" dirty="0"/>
          </a:p>
        </p:txBody>
      </p:sp>
      <p:sp>
        <p:nvSpPr>
          <p:cNvPr id="9" name="Text 7"/>
          <p:cNvSpPr/>
          <p:nvPr/>
        </p:nvSpPr>
        <p:spPr>
          <a:xfrm>
            <a:off x="793790" y="5388888"/>
            <a:ext cx="760428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Enables data-driven decisions for resource allocation and operational improvements across all departments.</a:t>
            </a:r>
            <a:endParaRPr lang="en-US" sz="1750" dirty="0"/>
          </a:p>
        </p:txBody>
      </p:sp>
      <p:pic>
        <p:nvPicPr>
          <p:cNvPr id="10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59096" y="2196703"/>
            <a:ext cx="4885015" cy="488501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2025-11-25T14:40:00Z</dcterms:created>
  <dcterms:modified xsi:type="dcterms:W3CDTF">2025-11-25T14:40:00Z</dcterms:modified>
</cp:coreProperties>
</file>